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68" r:id="rId3"/>
    <p:sldId id="293" r:id="rId4"/>
    <p:sldId id="256" r:id="rId5"/>
    <p:sldId id="263" r:id="rId6"/>
    <p:sldId id="290" r:id="rId7"/>
    <p:sldId id="266" r:id="rId8"/>
    <p:sldId id="286" r:id="rId9"/>
    <p:sldId id="271" r:id="rId10"/>
    <p:sldId id="272" r:id="rId11"/>
    <p:sldId id="287" r:id="rId12"/>
    <p:sldId id="273" r:id="rId13"/>
    <p:sldId id="288" r:id="rId14"/>
    <p:sldId id="275" r:id="rId15"/>
    <p:sldId id="276" r:id="rId16"/>
    <p:sldId id="277" r:id="rId17"/>
    <p:sldId id="278" r:id="rId18"/>
    <p:sldId id="267" r:id="rId19"/>
    <p:sldId id="279" r:id="rId20"/>
    <p:sldId id="285" r:id="rId21"/>
    <p:sldId id="289" r:id="rId22"/>
    <p:sldId id="280" r:id="rId23"/>
    <p:sldId id="281" r:id="rId24"/>
    <p:sldId id="26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B1BB"/>
    <a:srgbClr val="86C9D1"/>
    <a:srgbClr val="3F88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713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788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086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059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1117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386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915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2987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5127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492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2318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585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832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548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637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94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317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250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7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054E6C0-AC85-4483-8AD4-B439E1BC3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21664"/>
            <a:ext cx="12192000" cy="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pPr/>
              <a:t>2021/11/27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5" Type="http://schemas.openxmlformats.org/officeDocument/2006/relationships/image" Target="../media/image10.png"/><Relationship Id="rId4" Type="http://schemas.microsoft.com/office/2007/relationships/media" Target="../media/media1.m4a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B3BB6EB-3326-45A2-B0A7-6B3BC36A2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6E42FEA4-AB80-459A-8C93-A3B3C028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791" y="2719685"/>
            <a:ext cx="86402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5400" b="1" dirty="0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Môn: </a:t>
            </a:r>
            <a:r>
              <a:rPr lang="vi-VN" altLang="en-US" sz="5400" b="1" dirty="0" err="1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Tập</a:t>
            </a:r>
            <a:r>
              <a:rPr lang="vi-VN" altLang="en-US" sz="5400" b="1" dirty="0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 </a:t>
            </a:r>
            <a:r>
              <a:rPr lang="vi-VN" altLang="en-US" sz="5400" b="1" dirty="0" err="1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làm</a:t>
            </a:r>
            <a:r>
              <a:rPr lang="vi-VN" altLang="en-US" sz="5400" b="1" dirty="0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 văn </a:t>
            </a:r>
            <a:r>
              <a:rPr lang="vi-VN" altLang="en-US" sz="5400" b="1" dirty="0" err="1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lớp</a:t>
            </a:r>
            <a:r>
              <a:rPr lang="vi-VN" altLang="en-US" sz="5400" b="1" dirty="0">
                <a:solidFill>
                  <a:srgbClr val="6600CC"/>
                </a:solidFill>
                <a:latin typeface="iCiel Gotham Ultra" pitchFamily="50" charset="-93"/>
                <a:cs typeface="iCiel Gotham Ultra" pitchFamily="50" charset="-93"/>
              </a:rPr>
              <a:t> 5</a:t>
            </a:r>
            <a:endParaRPr lang="en-US" altLang="en-US" sz="5400" b="1" dirty="0">
              <a:solidFill>
                <a:srgbClr val="6600CC"/>
              </a:solidFill>
              <a:latin typeface="iCiel Gotham Ultra" pitchFamily="50" charset="-93"/>
              <a:cs typeface="iCiel Gotham Ultra" pitchFamily="50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285" y="235131"/>
            <a:ext cx="61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TRƯỜNG TIỂU HỌC LÊ NGỌC HÂN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840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57807A2-4CDC-46A7-9E91-87F388ED2AD6}"/>
              </a:ext>
            </a:extLst>
          </p:cNvPr>
          <p:cNvSpPr/>
          <p:nvPr/>
        </p:nvSpPr>
        <p:spPr>
          <a:xfrm flipV="1">
            <a:off x="0" y="1010192"/>
            <a:ext cx="12190413" cy="45719"/>
          </a:xfrm>
          <a:prstGeom prst="rect">
            <a:avLst/>
          </a:prstGeom>
          <a:solidFill>
            <a:srgbClr val="4DB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553266B0-CC25-496B-AE47-5D4AF404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46" y="1526659"/>
            <a:ext cx="106308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   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tám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nở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da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bắp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bắp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rắn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trắc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gụ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vẻ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</a:rPr>
              <a:t>  Anh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chuồng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dắt</a:t>
            </a:r>
            <a:r>
              <a:rPr lang="en-US" altLang="en-US" sz="24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béo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khoẻ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. 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Hmông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to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bắp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gỗ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tốt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nở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hùng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dũng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chàng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92222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2FD6B29E-8D9A-46CD-BD61-E4C1C170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465667"/>
            <a:ext cx="9279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Cháng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790BA779-781A-4824-A45F-071030C9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67" y="3327400"/>
            <a:ext cx="2653530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66"/>
                </a:solidFill>
                <a:cs typeface="Times New Roman" panose="02020603050405020304" pitchFamily="18" charset="0"/>
              </a:rPr>
              <a:t>Thân hình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FA4D1BE8-5021-46E2-8385-9413FEFE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67" y="2108200"/>
            <a:ext cx="4481517" cy="1373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cs typeface="Times New Roman" panose="02020603050405020304" pitchFamily="18" charset="0"/>
              </a:rPr>
              <a:t>N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gười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vòng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cung</a:t>
            </a:r>
            <a:r>
              <a:rPr lang="en-US" altLang="en-US" sz="2800" b="1" dirty="0">
                <a:cs typeface="Times New Roman" panose="02020603050405020304" pitchFamily="18" charset="0"/>
              </a:rPr>
              <a:t>, da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lim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bắp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bắp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trắc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gụ</a:t>
            </a:r>
            <a:r>
              <a:rPr lang="en-US" altLang="en-US" sz="2800" b="1" dirty="0">
                <a:cs typeface="Times New Roman" panose="02020603050405020304" pitchFamily="18" charset="0"/>
              </a:rPr>
              <a:t>. 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A6013383-B7C7-48AB-9D83-21FF6BED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67" y="3841527"/>
            <a:ext cx="4481517" cy="1384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cs typeface="Times New Roman" panose="02020603050405020304" pitchFamily="18" charset="0"/>
              </a:rPr>
              <a:t>Vóc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xmlns="" id="{D108DBCB-2382-4D37-87E7-0CE08F1E33F1}"/>
              </a:ext>
            </a:extLst>
          </p:cNvPr>
          <p:cNvSpPr/>
          <p:nvPr/>
        </p:nvSpPr>
        <p:spPr>
          <a:xfrm flipV="1">
            <a:off x="0" y="1010192"/>
            <a:ext cx="12190413" cy="45719"/>
          </a:xfrm>
          <a:prstGeom prst="rect">
            <a:avLst/>
          </a:prstGeom>
          <a:solidFill>
            <a:srgbClr val="4DB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Mũi tên: Cong Lên 6">
            <a:extLst>
              <a:ext uri="{FF2B5EF4-FFF2-40B4-BE49-F238E27FC236}">
                <a16:creationId xmlns:a16="http://schemas.microsoft.com/office/drawing/2014/main" xmlns="" id="{77FB539D-29EE-469C-BE8F-D77105573CF5}"/>
              </a:ext>
            </a:extLst>
          </p:cNvPr>
          <p:cNvSpPr/>
          <p:nvPr/>
        </p:nvSpPr>
        <p:spPr>
          <a:xfrm rot="1360715">
            <a:off x="3995496" y="4360111"/>
            <a:ext cx="1092200" cy="3471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Mũi tên: Cong Lên 7">
            <a:extLst>
              <a:ext uri="{FF2B5EF4-FFF2-40B4-BE49-F238E27FC236}">
                <a16:creationId xmlns:a16="http://schemas.microsoft.com/office/drawing/2014/main" xmlns="" id="{A50970BF-87BC-450A-A680-610E692B4DB2}"/>
              </a:ext>
            </a:extLst>
          </p:cNvPr>
          <p:cNvSpPr/>
          <p:nvPr/>
        </p:nvSpPr>
        <p:spPr>
          <a:xfrm rot="19737240" flipV="1">
            <a:off x="4011891" y="2670456"/>
            <a:ext cx="1092200" cy="3355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Line 34">
            <a:extLst>
              <a:ext uri="{FF2B5EF4-FFF2-40B4-BE49-F238E27FC236}">
                <a16:creationId xmlns:a16="http://schemas.microsoft.com/office/drawing/2014/main" xmlns="" id="{2D62406E-DE9A-4E8E-80DD-E10D4D98D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9815" y="6176949"/>
            <a:ext cx="4383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xmlns="" id="{5BC95519-E583-41DF-AD4F-5BB7B2ED8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175" y="5709678"/>
            <a:ext cx="66583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5509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:a16="http://schemas.microsoft.com/office/drawing/2014/main" xmlns="" id="{C497A6DF-D003-495D-91BE-3E0CE153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354" y="1497042"/>
            <a:ext cx="1024284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nương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mắc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xong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Mổng</a:t>
            </a:r>
            <a:r>
              <a:rPr lang="en-US" altLang="en-US" sz="2400" b="1" dirty="0">
                <a:latin typeface="Times New Roman" panose="02020603050405020304" pitchFamily="18" charset="0"/>
              </a:rPr>
              <a:t>!”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chắm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latin typeface="Times New Roman" panose="02020603050405020304" pitchFamily="18" charset="0"/>
              </a:rPr>
              <a:t> … Hai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đốc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nhoài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mềm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mại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lúc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uốn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bậc</a:t>
            </a:r>
            <a:r>
              <a:rPr lang="en-US" altLang="en-US" sz="2400" b="1" dirty="0">
                <a:latin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lưỡi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liềm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lúc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hẳn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xoải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ngắn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400" b="1" dirty="0">
                <a:latin typeface="Times New Roman" panose="02020603050405020304" pitchFamily="18" charset="0"/>
              </a:rPr>
              <a:t>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539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6A71CA53-64AA-463E-9054-F39D6363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266" y="2618936"/>
            <a:ext cx="283986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A </a:t>
            </a:r>
            <a:r>
              <a:rPr lang="en-US" alt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Cháng</a:t>
            </a:r>
            <a:endParaRPr lang="en-US" altLang="en-US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E2521644-E8E9-47E5-9345-6671F99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68" y="1890657"/>
            <a:ext cx="2921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giỏi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2DEF98AD-D53A-4443-AE59-C18D3E682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68" y="2756122"/>
            <a:ext cx="2921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cs typeface="Times New Roman" panose="02020603050405020304" pitchFamily="18" charset="0"/>
              </a:rPr>
              <a:t>rất cần cù.</a:t>
            </a:r>
            <a:endParaRPr lang="en-US" altLang="en-US" b="1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0DB34A17-B655-45D4-AEA8-0DE3C820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81" y="3638490"/>
            <a:ext cx="2921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say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mê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9F3CE8F9-1CF8-498A-8CA7-07F03892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666" y="195263"/>
            <a:ext cx="8720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3. Qua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miêu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xmlns="" id="{2E5AA942-7718-48BE-B454-6ABED6898769}"/>
              </a:ext>
            </a:extLst>
          </p:cNvPr>
          <p:cNvSpPr/>
          <p:nvPr/>
        </p:nvSpPr>
        <p:spPr>
          <a:xfrm rot="19067113">
            <a:off x="4918134" y="2306676"/>
            <a:ext cx="871756" cy="21440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xmlns="" id="{4A2FD5B1-4E02-4F26-9DF3-C05ADA6B863D}"/>
              </a:ext>
            </a:extLst>
          </p:cNvPr>
          <p:cNvSpPr/>
          <p:nvPr/>
        </p:nvSpPr>
        <p:spPr>
          <a:xfrm rot="1979588">
            <a:off x="4947241" y="3516310"/>
            <a:ext cx="871756" cy="21440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A1428C21-882C-410B-BB63-ADFE3E2682A2}"/>
              </a:ext>
            </a:extLst>
          </p:cNvPr>
          <p:cNvSpPr/>
          <p:nvPr/>
        </p:nvSpPr>
        <p:spPr>
          <a:xfrm>
            <a:off x="5095685" y="2925003"/>
            <a:ext cx="574867" cy="23238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xmlns="" id="{04BA410F-8980-4F65-A6D9-3780CE5D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543" y="5496492"/>
            <a:ext cx="6695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,..)</a:t>
            </a:r>
          </a:p>
        </p:txBody>
      </p:sp>
      <p:sp>
        <p:nvSpPr>
          <p:cNvPr id="11" name="Line 48">
            <a:extLst>
              <a:ext uri="{FF2B5EF4-FFF2-40B4-BE49-F238E27FC236}">
                <a16:creationId xmlns:a16="http://schemas.microsoft.com/office/drawing/2014/main" xmlns="" id="{4FE3C495-7766-4FB7-8375-A35952004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7924" y="5911991"/>
            <a:ext cx="381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57938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7">
            <a:extLst>
              <a:ext uri="{FF2B5EF4-FFF2-40B4-BE49-F238E27FC236}">
                <a16:creationId xmlns:a16="http://schemas.microsoft.com/office/drawing/2014/main" xmlns="" id="{C1F9CB8F-F224-4DC3-946D-BB607739A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774676"/>
            <a:ext cx="0" cy="3505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xmlns="" id="{A1D67F7A-F959-4419-AA4B-FBE2EB3F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057" y="2384276"/>
            <a:ext cx="4267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xmlns="" id="{A92115E0-DAF4-4E48-9BDB-5F8DB4BBE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060676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xmlns="" id="{97174A29-058B-46F8-AA7D-1C2B2DB1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932" y="3643164"/>
            <a:ext cx="3979329" cy="9541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Kết bài: Nêu cảm nghĩ về người được tả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F0331E84-4172-45E1-95EC-A69B9049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832" y="1585740"/>
            <a:ext cx="1786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xmlns="" id="{6ED6A365-FD68-4C1F-92D9-AFA46EF1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33" y="2384276"/>
            <a:ext cx="56980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xmlns="" id="{99F41F2D-0A10-4012-BC6C-08D62DEA5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665" y="287914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18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WordArt 5" descr="Narrow vertical">
            <a:extLst>
              <a:ext uri="{FF2B5EF4-FFF2-40B4-BE49-F238E27FC236}">
                <a16:creationId xmlns:a16="http://schemas.microsoft.com/office/drawing/2014/main" xmlns="" id="{B26BA9D6-E86C-4A6E-B0EA-17E0A8BFD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5892" y="280666"/>
            <a:ext cx="182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vi-VN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Kết</a:t>
            </a:r>
            <a:r>
              <a:rPr lang="vi-VN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vi-VN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xmlns="" id="{0F02FB99-F692-4F43-997F-666A38AD3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625" y="1736933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xmlns="" id="{F3D043F4-D972-4A77-A33A-F7F95DF3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892" y="3641933"/>
            <a:ext cx="4876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Thể hiện sự yêu quý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Thể hiện sự kính trọng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Học theo tấm gương…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7249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9">
            <a:extLst>
              <a:ext uri="{FF2B5EF4-FFF2-40B4-BE49-F238E27FC236}">
                <a16:creationId xmlns:a16="http://schemas.microsoft.com/office/drawing/2014/main" xmlns="" id="{03F49AE5-0B73-4403-AACF-06BDEF00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50" y="2185215"/>
            <a:ext cx="2318046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văn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xmlns="" id="{583305BD-6A20-4AC6-A6AC-647618B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916" y="709272"/>
            <a:ext cx="1447800" cy="588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Mở bài</a:t>
            </a: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xmlns="" id="{562A8FE7-736B-486A-AB2B-8D128BF9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623" y="2860957"/>
            <a:ext cx="1776413" cy="588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xmlns="" id="{C7C2ED17-1867-4444-BD07-020C47FA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916" y="4912154"/>
            <a:ext cx="1600200" cy="588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xmlns="" id="{39E64204-BA20-4109-8AD7-C69547A7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39" y="752225"/>
            <a:ext cx="5342357" cy="528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Giới thiệu người sẽ tả</a:t>
            </a: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xmlns="" id="{CBC5B715-24A0-4F83-B207-2DC13C8F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38" y="1723352"/>
            <a:ext cx="5342357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mặc,gương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…)</a:t>
            </a: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xmlns="" id="{5EB2A57D-28B2-4867-BF5D-411BD973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38" y="3493266"/>
            <a:ext cx="536718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…)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xmlns="" id="{CEFF2417-7BF1-4DA3-B0D5-8956142B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251" y="4912154"/>
            <a:ext cx="5376057" cy="955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Mũi tên: Phải 49">
            <a:extLst>
              <a:ext uri="{FF2B5EF4-FFF2-40B4-BE49-F238E27FC236}">
                <a16:creationId xmlns:a16="http://schemas.microsoft.com/office/drawing/2014/main" xmlns="" id="{AC89120A-2085-47DF-AB7C-1FD029635077}"/>
              </a:ext>
            </a:extLst>
          </p:cNvPr>
          <p:cNvSpPr/>
          <p:nvPr/>
        </p:nvSpPr>
        <p:spPr>
          <a:xfrm rot="18506147">
            <a:off x="2464140" y="1596880"/>
            <a:ext cx="1064929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̃i tên: Phải 50">
            <a:extLst>
              <a:ext uri="{FF2B5EF4-FFF2-40B4-BE49-F238E27FC236}">
                <a16:creationId xmlns:a16="http://schemas.microsoft.com/office/drawing/2014/main" xmlns="" id="{BACBF913-9CC2-4820-B00A-35246ECF11CC}"/>
              </a:ext>
            </a:extLst>
          </p:cNvPr>
          <p:cNvSpPr/>
          <p:nvPr/>
        </p:nvSpPr>
        <p:spPr>
          <a:xfrm rot="2827681">
            <a:off x="2506297" y="4199545"/>
            <a:ext cx="1047197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̃i tên: Phải 51">
            <a:extLst>
              <a:ext uri="{FF2B5EF4-FFF2-40B4-BE49-F238E27FC236}">
                <a16:creationId xmlns:a16="http://schemas.microsoft.com/office/drawing/2014/main" xmlns="" id="{EA31A849-3755-4CBD-875A-A50FBDDBB906}"/>
              </a:ext>
            </a:extLst>
          </p:cNvPr>
          <p:cNvSpPr/>
          <p:nvPr/>
        </p:nvSpPr>
        <p:spPr>
          <a:xfrm>
            <a:off x="4997841" y="802579"/>
            <a:ext cx="498372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̃i tên: Phải 52">
            <a:extLst>
              <a:ext uri="{FF2B5EF4-FFF2-40B4-BE49-F238E27FC236}">
                <a16:creationId xmlns:a16="http://schemas.microsoft.com/office/drawing/2014/main" xmlns="" id="{F485C503-0369-4FF6-96BF-0DD4D391F751}"/>
              </a:ext>
            </a:extLst>
          </p:cNvPr>
          <p:cNvSpPr/>
          <p:nvPr/>
        </p:nvSpPr>
        <p:spPr>
          <a:xfrm>
            <a:off x="5112497" y="4958807"/>
            <a:ext cx="498372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̃i tên: Phải 53">
            <a:extLst>
              <a:ext uri="{FF2B5EF4-FFF2-40B4-BE49-F238E27FC236}">
                <a16:creationId xmlns:a16="http://schemas.microsoft.com/office/drawing/2014/main" xmlns="" id="{B8617A79-7C4A-40FA-983F-AC2BC9A2D0F3}"/>
              </a:ext>
            </a:extLst>
          </p:cNvPr>
          <p:cNvSpPr/>
          <p:nvPr/>
        </p:nvSpPr>
        <p:spPr>
          <a:xfrm rot="20127004">
            <a:off x="4968542" y="2474175"/>
            <a:ext cx="613290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̃i tên: Phải 54">
            <a:extLst>
              <a:ext uri="{FF2B5EF4-FFF2-40B4-BE49-F238E27FC236}">
                <a16:creationId xmlns:a16="http://schemas.microsoft.com/office/drawing/2014/main" xmlns="" id="{A6489B93-072B-4922-9492-807C8095FACC}"/>
              </a:ext>
            </a:extLst>
          </p:cNvPr>
          <p:cNvSpPr/>
          <p:nvPr/>
        </p:nvSpPr>
        <p:spPr>
          <a:xfrm rot="2056190">
            <a:off x="4968542" y="3455805"/>
            <a:ext cx="613290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̃i tên: Phải 56">
            <a:extLst>
              <a:ext uri="{FF2B5EF4-FFF2-40B4-BE49-F238E27FC236}">
                <a16:creationId xmlns:a16="http://schemas.microsoft.com/office/drawing/2014/main" xmlns="" id="{F5D4E32C-B426-43A4-ACC8-8E317F495A68}"/>
              </a:ext>
            </a:extLst>
          </p:cNvPr>
          <p:cNvSpPr/>
          <p:nvPr/>
        </p:nvSpPr>
        <p:spPr>
          <a:xfrm>
            <a:off x="2583154" y="2874767"/>
            <a:ext cx="498372" cy="49565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85890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8">
            <a:extLst>
              <a:ext uri="{FF2B5EF4-FFF2-40B4-BE49-F238E27FC236}">
                <a16:creationId xmlns:a16="http://schemas.microsoft.com/office/drawing/2014/main" xmlns="" id="{F72B0B06-4E14-45A5-ABB1-D2C61685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8" y="1995988"/>
            <a:ext cx="2318651" cy="248299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tx1">
                <a:lumMod val="85000"/>
                <a:lumOff val="15000"/>
              </a:schemeClr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5E5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8645217C-1E7B-49BA-9904-5FC6D2DFF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47" y="1995988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1.Mở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2.Thân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khuôn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răng.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quen,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cư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4F593D1C-93FA-4195-880C-1124E7D2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80" y="14117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9E6FC8CC-7B33-4AA4-A0FF-163A9258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72" y="291013"/>
            <a:ext cx="3048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B19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B19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B19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B19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135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75EB19-19C3-4CEC-A395-919348BC0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29">
            <a:extLst>
              <a:ext uri="{FF2B5EF4-FFF2-40B4-BE49-F238E27FC236}">
                <a16:creationId xmlns:a16="http://schemas.microsoft.com/office/drawing/2014/main" xmlns="" id="{E4939CAB-8144-48CB-87F9-BDF09B6675C7}"/>
              </a:ext>
            </a:extLst>
          </p:cNvPr>
          <p:cNvSpPr txBox="1"/>
          <p:nvPr/>
        </p:nvSpPr>
        <p:spPr>
          <a:xfrm>
            <a:off x="2989569" y="2251016"/>
            <a:ext cx="6016007" cy="28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THỰC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HÀNH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dirty="0">
                <a:latin typeface="iCiel Crocante" panose="02000000000000000000" pitchFamily="50" charset="-93"/>
                <a:cs typeface="+mn-ea"/>
                <a:sym typeface="+mn-lt"/>
              </a:rPr>
              <a:t>LUYỆN TẬP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xmlns="" id="{C83BB8C6-FE55-42E2-B68D-83028BEEC7AD}"/>
              </a:ext>
            </a:extLst>
          </p:cNvPr>
          <p:cNvSpPr txBox="1"/>
          <p:nvPr/>
        </p:nvSpPr>
        <p:spPr>
          <a:xfrm>
            <a:off x="3087996" y="2266832"/>
            <a:ext cx="6016007" cy="28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THỰC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HÀNH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dirty="0">
                <a:solidFill>
                  <a:srgbClr val="4DB1BB"/>
                </a:solidFill>
                <a:latin typeface="iCiel Crocante" panose="02000000000000000000" pitchFamily="50" charset="-93"/>
                <a:cs typeface="+mn-ea"/>
                <a:sym typeface="+mn-lt"/>
              </a:rPr>
              <a:t>LUYỆN TẬP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DB1BB"/>
              </a:solidFill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8678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C63CBE07-8807-4B57-A172-6AA4B10A738A}"/>
              </a:ext>
            </a:extLst>
          </p:cNvPr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ý chi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2" name="Hình ảnh 31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xmlns="" id="{75CBBAEA-A2C4-4D6D-A5C4-A64D72E20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7" r="1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6256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75EB19-19C3-4CEC-A395-919348BC0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4" y="0"/>
            <a:ext cx="12192000" cy="6858000"/>
          </a:xfrm>
          <a:prstGeom prst="rect">
            <a:avLst/>
          </a:prstGeom>
        </p:spPr>
      </p:pic>
      <p:sp>
        <p:nvSpPr>
          <p:cNvPr id="8" name="文本框 29">
            <a:extLst>
              <a:ext uri="{FF2B5EF4-FFF2-40B4-BE49-F238E27FC236}">
                <a16:creationId xmlns:a16="http://schemas.microsoft.com/office/drawing/2014/main" xmlns="" id="{3E5DF463-089C-45C7-BBF8-E572CFED6914}"/>
              </a:ext>
            </a:extLst>
          </p:cNvPr>
          <p:cNvSpPr txBox="1"/>
          <p:nvPr/>
        </p:nvSpPr>
        <p:spPr>
          <a:xfrm>
            <a:off x="945363" y="2375465"/>
            <a:ext cx="9962605" cy="197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1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iCiel Crocante" panose="02000000000000000000" pitchFamily="50" charset="-93"/>
                <a:cs typeface="+mn-ea"/>
                <a:sym typeface="+mn-lt"/>
              </a:rPr>
              <a:t>KHỞI ĐỘNG </a:t>
            </a:r>
            <a:endParaRPr kumimoji="0" lang="en-US" altLang="zh-CN" sz="1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xmlns="" id="{AD0101A5-877F-4DB2-809E-E51B565BE6A5}"/>
              </a:ext>
            </a:extLst>
          </p:cNvPr>
          <p:cNvSpPr txBox="1"/>
          <p:nvPr/>
        </p:nvSpPr>
        <p:spPr>
          <a:xfrm>
            <a:off x="1030030" y="2375465"/>
            <a:ext cx="9962605" cy="197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11500" b="1" dirty="0">
                <a:solidFill>
                  <a:srgbClr val="4DB1BB"/>
                </a:solidFill>
                <a:latin typeface="iCiel Crocante" panose="02000000000000000000" pitchFamily="50" charset="-93"/>
                <a:cs typeface="+mn-ea"/>
                <a:sym typeface="+mn-lt"/>
              </a:rPr>
              <a:t>KHỞI ĐỘNG </a:t>
            </a:r>
            <a:endParaRPr kumimoji="0" lang="en-US" altLang="zh-CN" sz="11500" b="1" i="0" u="none" strike="noStrike" kern="1200" cap="none" spc="0" normalizeH="0" baseline="0" noProof="0" dirty="0">
              <a:ln>
                <a:noFill/>
              </a:ln>
              <a:solidFill>
                <a:srgbClr val="4DB1BB"/>
              </a:solidFill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946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53">
            <a:extLst>
              <a:ext uri="{FF2B5EF4-FFF2-40B4-BE49-F238E27FC236}">
                <a16:creationId xmlns:a16="http://schemas.microsoft.com/office/drawing/2014/main" xmlns="" id="{E34D7D82-E5C7-42C0-84BC-C72B63C4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711" y="2040144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xmlns="" id="{4F48D55F-9AB2-4B3F-8B56-8A6500ED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35" y="233569"/>
            <a:ext cx="662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Dàn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ý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tả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008A6B8E-9A6C-493B-8DDF-4E0A2D8EB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861" y="1338469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xmlns="" id="{3DFC18BD-B5B4-4757-8014-C122F3501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861" y="1871869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Thân bài :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xmlns="" id="{70B43CA6-F31E-4745-8970-DE7D22D0A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61" y="2329069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ngoại</a:t>
            </a:r>
            <a:r>
              <a:rPr lang="en-US" altLang="en-US" sz="2800" b="1" dirty="0">
                <a:solidFill>
                  <a:srgbClr val="0066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66FF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xmlns="" id="{DB520FC6-F0C0-4022-9D1D-857FD2BA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261" y="2710069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vóc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xmlns="" id="{00CF214E-FF71-49F2-A1A0-CBE37FCB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261" y="3167269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cs typeface="Times New Roman" panose="02020603050405020304" pitchFamily="18" charset="0"/>
              </a:rPr>
              <a:t>+ Phong cách ăn mặc, kiểu đồ, ...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xmlns="" id="{AA671D70-0E67-4918-9FA6-544ADE095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261" y="3562557"/>
            <a:ext cx="670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cs typeface="Times New Roman" panose="02020603050405020304" pitchFamily="18" charset="0"/>
              </a:rPr>
              <a:t>+ Khuôn mặt, mái tóc, đôi mắt, đôi môi, mi mày, hàm răng, ... 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230D8E4C-558C-4980-BE55-90E27BBC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61" y="4386469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FF"/>
                </a:solidFill>
                <a:cs typeface="Times New Roman" panose="02020603050405020304" pitchFamily="18" charset="0"/>
              </a:rPr>
              <a:t>Tả tính tình :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xmlns="" id="{D9224302-0330-445C-A561-C3D76DDC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061" y="4781757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cs typeface="Times New Roman" panose="02020603050405020304" pitchFamily="18" charset="0"/>
              </a:rPr>
              <a:t>+ Lời nói, ....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xmlns="" id="{E3E0874D-0853-411C-9074-126883452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061" y="5148469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cs typeface="Times New Roman" panose="02020603050405020304" pitchFamily="18" charset="0"/>
              </a:rPr>
              <a:t>+ Cử chỉ, thói quen, ...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xmlns="" id="{26220812-D103-4457-8D2B-44ED1E39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061" y="5619957"/>
            <a:ext cx="579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cs typeface="Times New Roman" panose="02020603050405020304" pitchFamily="18" charset="0"/>
              </a:rPr>
              <a:t>+ Cách cư xử với người khác, ...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148F1309-D8FC-4725-BDF6-5415F085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261" y="6077157"/>
            <a:ext cx="670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cảm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nghĩ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tả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0901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75EB19-19C3-4CEC-A395-919348BC0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29">
            <a:extLst>
              <a:ext uri="{FF2B5EF4-FFF2-40B4-BE49-F238E27FC236}">
                <a16:creationId xmlns:a16="http://schemas.microsoft.com/office/drawing/2014/main" xmlns="" id="{37E79B85-F86B-4A78-9F57-86DE4D284192}"/>
              </a:ext>
            </a:extLst>
          </p:cNvPr>
          <p:cNvSpPr txBox="1"/>
          <p:nvPr/>
        </p:nvSpPr>
        <p:spPr>
          <a:xfrm>
            <a:off x="2150533" y="1915494"/>
            <a:ext cx="7717003" cy="316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800" b="1" dirty="0">
                <a:latin typeface="iCiel Crocante" panose="02000000000000000000" pitchFamily="50" charset="-93"/>
                <a:cs typeface="+mn-ea"/>
                <a:sym typeface="+mn-lt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TRẢI</a:t>
            </a:r>
            <a:r>
              <a:rPr kumimoji="0" lang="vi-VN" altLang="zh-CN" sz="8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NGHIỆM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xmlns="" id="{1C9ED309-0387-4C24-B89E-587B8E794B17}"/>
              </a:ext>
            </a:extLst>
          </p:cNvPr>
          <p:cNvSpPr txBox="1"/>
          <p:nvPr/>
        </p:nvSpPr>
        <p:spPr>
          <a:xfrm>
            <a:off x="2237498" y="1915494"/>
            <a:ext cx="7717003" cy="316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800" b="1" dirty="0">
                <a:solidFill>
                  <a:srgbClr val="4DB1BB"/>
                </a:solidFill>
                <a:latin typeface="iCiel Crocante" panose="02000000000000000000" pitchFamily="50" charset="-93"/>
                <a:cs typeface="+mn-ea"/>
                <a:sym typeface="+mn-lt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TRẢI</a:t>
            </a:r>
            <a:r>
              <a:rPr kumimoji="0" lang="vi-VN" altLang="zh-CN" sz="8800" b="1" i="0" u="none" strike="noStrike" kern="1200" cap="none" spc="0" normalizeH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NGHIỆM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4DB1BB"/>
              </a:solidFill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2992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DE47E194-972D-437A-82D0-D43D124F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172" y="106362"/>
            <a:ext cx="7635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DÀN Ý CHI TIẾT THAM KHẢO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(Tả mẹ em)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xmlns="" id="{C55B04F5-6BC1-47A9-960D-2C36CACD5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247" y="1595437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Thân bài: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a. Tả hình dáng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N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 nay mẹ em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ã ngoài ba m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 tuổi.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Vóc ng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ời cao, gầy.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Dáng ng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ời thon thả, mảnh mai…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Cách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 mặc giản dị, màu hồng nhạt…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Khuôn mặt trái xoan, phúc hậu…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Mái tóc dài, búi cao,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en m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ợt, xo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 tự nhiên trông rất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ẹp.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Đôi mắt to,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en láy long lanh nh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những vì sao trên bầu trời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êm, ánh mắt dịu dàng,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ầy trìu mến, th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 yêu…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N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ớc da trắng hồng, mịn màng …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FCB990C3-685A-47CC-9D1B-99891E3E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47" y="600075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1. Mở bài: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Ai cũng có ng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ời thân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ể th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 yêu, quý mến nh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ngửời em gần gũi và quý mến nhất là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mẹ của em.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xmlns="" id="{57A11175-17C7-493D-8F06-B902DD9E3E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423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846D2844-029C-494F-89B5-C9E4576C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37074"/>
            <a:ext cx="91440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b.Tả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 con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ỡ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c.Tả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ang,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xuyến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sớm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lo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miếng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n….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xmlns="" id="{F377CE9C-1297-4734-9D12-7CE2F563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51874"/>
            <a:ext cx="9144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3.Kết bài: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- Em rất yêu th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ng, kính trọng, vâng lới mẹ….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- Em tự hứa với lòng mình sẽ luôn cố gắng ch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m ngoan, học giỏi 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ể mẹ vui lòng, 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ỡ 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ần việc nhà cho mẹ 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ỡ vất vả h</a:t>
            </a:r>
            <a:r>
              <a:rPr lang="vi-VN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n…</a:t>
            </a:r>
            <a:endParaRPr lang="en-US" altLang="en-US" sz="2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01657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75EB19-19C3-4CEC-A395-919348BC0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A1976AA-8D16-46E6-9E71-72C108637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7673" y="2651866"/>
            <a:ext cx="5676900" cy="13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475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AD1C4A6-0F39-4ED6-91D7-521BDFC3D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484" r="1" b="1"/>
          <a:stretch/>
        </p:blipFill>
        <p:spPr>
          <a:xfrm rot="21480000">
            <a:off x="692982" y="1523702"/>
            <a:ext cx="8391158" cy="403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04A1F0-77A6-4523-967B-62CB13D38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866" y="2932042"/>
            <a:ext cx="3925957" cy="392595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7B4DEC0-8A20-495A-9D80-A24D4CFB24A3}"/>
              </a:ext>
            </a:extLst>
          </p:cNvPr>
          <p:cNvSpPr txBox="1"/>
          <p:nvPr/>
        </p:nvSpPr>
        <p:spPr>
          <a:xfrm>
            <a:off x="1698099" y="424063"/>
            <a:ext cx="703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/>
              <a:t>Nhắm</a:t>
            </a:r>
            <a:r>
              <a:rPr lang="vi-VN" sz="2000" b="1" dirty="0"/>
              <a:t> </a:t>
            </a:r>
            <a:r>
              <a:rPr lang="vi-VN" sz="2000" b="1" dirty="0" err="1"/>
              <a:t>mắt</a:t>
            </a:r>
            <a:r>
              <a:rPr lang="vi-VN" sz="2000" b="1" dirty="0"/>
              <a:t> </a:t>
            </a:r>
            <a:r>
              <a:rPr lang="vi-VN" sz="2000" b="1" dirty="0" err="1"/>
              <a:t>nhớ</a:t>
            </a:r>
            <a:r>
              <a:rPr lang="vi-VN" sz="2000" b="1" dirty="0"/>
              <a:t> </a:t>
            </a:r>
            <a:r>
              <a:rPr lang="vi-VN" sz="2000" b="1" dirty="0" err="1"/>
              <a:t>về</a:t>
            </a:r>
            <a:r>
              <a:rPr lang="vi-VN" sz="2000" b="1" dirty="0"/>
              <a:t> </a:t>
            </a:r>
            <a:r>
              <a:rPr lang="vi-VN" sz="2000" b="1" dirty="0" err="1"/>
              <a:t>các</a:t>
            </a:r>
            <a:r>
              <a:rPr lang="vi-VN" sz="2000" b="1" dirty="0"/>
              <a:t> </a:t>
            </a:r>
            <a:r>
              <a:rPr lang="vi-VN" sz="2000" b="1" dirty="0" err="1"/>
              <a:t>người</a:t>
            </a:r>
            <a:r>
              <a:rPr lang="vi-VN" sz="2000" b="1" dirty="0"/>
              <a:t> thân trong gia </a:t>
            </a:r>
            <a:r>
              <a:rPr lang="vi-VN" sz="2000" b="1" dirty="0" err="1"/>
              <a:t>đình</a:t>
            </a:r>
            <a:r>
              <a:rPr lang="vi-VN" sz="2000" b="1" dirty="0"/>
              <a:t> trong 1 </a:t>
            </a:r>
            <a:r>
              <a:rPr lang="vi-VN" sz="2000" b="1" dirty="0" err="1"/>
              <a:t>phút</a:t>
            </a:r>
            <a:r>
              <a:rPr lang="vi-VN" sz="2000" b="1" dirty="0"/>
              <a:t>, sau </a:t>
            </a:r>
            <a:r>
              <a:rPr lang="vi-VN" sz="2000" b="1" dirty="0" err="1"/>
              <a:t>đó</a:t>
            </a:r>
            <a:r>
              <a:rPr lang="vi-VN" sz="2000" b="1" dirty="0"/>
              <a:t> em </a:t>
            </a:r>
            <a:r>
              <a:rPr lang="vi-VN" sz="2000" b="1" dirty="0" err="1"/>
              <a:t>hãy</a:t>
            </a:r>
            <a:r>
              <a:rPr lang="vi-VN" sz="2000" b="1" dirty="0"/>
              <a:t> chia </a:t>
            </a:r>
            <a:r>
              <a:rPr lang="vi-VN" sz="2000" b="1" dirty="0" err="1"/>
              <a:t>sẻ</a:t>
            </a:r>
            <a:r>
              <a:rPr lang="vi-VN" sz="2000" b="1" dirty="0"/>
              <a:t> đôi </a:t>
            </a:r>
            <a:r>
              <a:rPr lang="vi-VN" sz="2000" b="1" dirty="0" err="1"/>
              <a:t>nét</a:t>
            </a:r>
            <a:r>
              <a:rPr lang="vi-VN" sz="2000" b="1" dirty="0"/>
              <a:t> </a:t>
            </a:r>
            <a:r>
              <a:rPr lang="vi-VN" sz="2000" b="1" dirty="0" err="1"/>
              <a:t>về</a:t>
            </a:r>
            <a:r>
              <a:rPr lang="vi-VN" sz="2000" b="1" dirty="0"/>
              <a:t> </a:t>
            </a:r>
            <a:r>
              <a:rPr lang="vi-VN" sz="2000" b="1" dirty="0" err="1"/>
              <a:t>họ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698341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B3BB6EB-3326-45A2-B0A7-6B3BC36A2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6E42FEA4-AB80-459A-8C93-A3B3C028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866" y="3806824"/>
            <a:ext cx="7010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>
                <a:solidFill>
                  <a:srgbClr val="6600CC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TRANG 119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CF034012-637A-4288-9640-75583D6A6F0A}"/>
              </a:ext>
            </a:extLst>
          </p:cNvPr>
          <p:cNvSpPr/>
          <p:nvPr/>
        </p:nvSpPr>
        <p:spPr>
          <a:xfrm>
            <a:off x="1024497" y="2884268"/>
            <a:ext cx="9567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Gotham Ultra" pitchFamily="50" charset="-93"/>
                <a:cs typeface="iCiel Gotham Ultra" pitchFamily="50" charset="-93"/>
              </a:rPr>
              <a:t>BÀI: CẤU TẠO CỦA BÀI VĂN TẢ NGƯỜI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6A1AB0D-7D25-4D59-8224-BDB078D05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Line 21">
            <a:extLst>
              <a:ext uri="{FF2B5EF4-FFF2-40B4-BE49-F238E27FC236}">
                <a16:creationId xmlns:a16="http://schemas.microsoft.com/office/drawing/2014/main" xmlns="" id="{944A7874-91DA-4E27-AFDE-A95FA603C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101" y="2187122"/>
            <a:ext cx="0" cy="2909614"/>
          </a:xfrm>
          <a:prstGeom prst="line">
            <a:avLst/>
          </a:prstGeom>
          <a:noFill/>
          <a:ln w="6350">
            <a:solidFill>
              <a:srgbClr val="4DB1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spc="60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4DB1BB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6388FCD-1F19-425E-AA4E-B2ECEA30F829}"/>
              </a:ext>
            </a:extLst>
          </p:cNvPr>
          <p:cNvGrpSpPr/>
          <p:nvPr/>
        </p:nvGrpSpPr>
        <p:grpSpPr>
          <a:xfrm>
            <a:off x="4689660" y="2256282"/>
            <a:ext cx="4298916" cy="2726161"/>
            <a:chOff x="4934590" y="2018579"/>
            <a:chExt cx="4298916" cy="2726161"/>
          </a:xfrm>
          <a:solidFill>
            <a:srgbClr val="4DB1BB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433FE9BD-EFED-48DE-85EC-116C2BF7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71" y="2025233"/>
              <a:ext cx="3514302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zihun35hao-jindianyahei" panose="00000500000000000000" pitchFamily="2" charset="-122"/>
                <a:cs typeface="Arial" panose="020B0604020202020204" pitchFamily="34" charset="0"/>
                <a:sym typeface="zihun35hao-jindianyahei" panose="00000500000000000000" pitchFamily="2" charset="-122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565FAE60-D20D-4117-A4B2-372E8B7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71" y="2746068"/>
              <a:ext cx="3514302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zihun35hao-jindianyahei" panose="00000500000000000000" pitchFamily="2" charset="-122"/>
                <a:cs typeface="Arial" panose="020B0604020202020204" pitchFamily="34" charset="0"/>
                <a:sym typeface="zihun35hao-jindianyahei" panose="00000500000000000000" pitchFamily="2" charset="-122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CD4482BF-1917-4B19-9DEE-3A1CFA94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71" y="3473358"/>
              <a:ext cx="3514302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zihun35hao-jindianyahei" panose="00000500000000000000" pitchFamily="2" charset="-122"/>
                <a:cs typeface="Arial" panose="020B0604020202020204" pitchFamily="34" charset="0"/>
                <a:sym typeface="zihun35hao-jindianyahei" panose="00000500000000000000" pitchFamily="2" charset="-122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9884DB45-318D-4911-8195-A3B683209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71" y="4187326"/>
              <a:ext cx="3514302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zihun35hao-jindianyahei" panose="00000500000000000000" pitchFamily="2" charset="-122"/>
                <a:cs typeface="Arial" panose="020B0604020202020204" pitchFamily="34" charset="0"/>
                <a:sym typeface="zihun35hao-jindianyahei" panose="00000500000000000000" pitchFamily="2" charset="-122"/>
              </a:endParaRPr>
            </a:p>
          </p:txBody>
        </p:sp>
        <p:sp>
          <p:nvSpPr>
            <p:cNvPr id="27" name="TextBox 105">
              <a:extLst>
                <a:ext uri="{FF2B5EF4-FFF2-40B4-BE49-F238E27FC236}">
                  <a16:creationId xmlns:a16="http://schemas.microsoft.com/office/drawing/2014/main" xmlns="" id="{07A69D8D-17AC-4CE6-97F2-87715AF66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171" y="2120716"/>
              <a:ext cx="3514302" cy="3462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vi-VN" altLang="zh-CN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Biết</a:t>
              </a:r>
              <a:r>
                <a:rPr lang="vi-VN" altLang="zh-CN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cấu</a:t>
              </a:r>
              <a:r>
                <a:rPr lang="vi-VN" altLang="zh-CN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tạo</a:t>
              </a:r>
              <a:r>
                <a:rPr lang="vi-VN" altLang="zh-CN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bài</a:t>
              </a:r>
              <a:r>
                <a:rPr lang="vi-VN" altLang="zh-CN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văn </a:t>
              </a:r>
              <a:r>
                <a:rPr lang="vi-VN" altLang="zh-CN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tả</a:t>
              </a:r>
              <a:r>
                <a:rPr lang="vi-VN" altLang="zh-CN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người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42F86BEF-E0FA-48AD-9B14-4ACBD7A4DF44}"/>
                </a:ext>
              </a:extLst>
            </p:cNvPr>
            <p:cNvGrpSpPr/>
            <p:nvPr/>
          </p:nvGrpSpPr>
          <p:grpSpPr>
            <a:xfrm>
              <a:off x="4934590" y="2018579"/>
              <a:ext cx="544548" cy="557958"/>
              <a:chOff x="2511588" y="3604589"/>
              <a:chExt cx="544548" cy="557958"/>
            </a:xfrm>
            <a:grpFill/>
          </p:grpSpPr>
          <p:sp>
            <p:nvSpPr>
              <p:cNvPr id="42" name="Rectangle 12">
                <a:extLst>
                  <a:ext uri="{FF2B5EF4-FFF2-40B4-BE49-F238E27FC236}">
                    <a16:creationId xmlns:a16="http://schemas.microsoft.com/office/drawing/2014/main" xmlns="" id="{17805A54-A761-48D9-955A-65A5C8C32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588" y="3604589"/>
                <a:ext cx="544548" cy="5579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400" b="1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57" name="TextBox 106">
                <a:extLst>
                  <a:ext uri="{FF2B5EF4-FFF2-40B4-BE49-F238E27FC236}">
                    <a16:creationId xmlns:a16="http://schemas.microsoft.com/office/drawing/2014/main" xmlns="" id="{BD5B5421-A256-4C18-8D09-9748024684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79" y="3636401"/>
                <a:ext cx="377825" cy="438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68562" tIns="34281" rIns="68562" bIns="3428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</p:grpSp>
        <p:sp>
          <p:nvSpPr>
            <p:cNvPr id="29" name="TextBox 108">
              <a:extLst>
                <a:ext uri="{FF2B5EF4-FFF2-40B4-BE49-F238E27FC236}">
                  <a16:creationId xmlns:a16="http://schemas.microsoft.com/office/drawing/2014/main" xmlns="" id="{9DDFD384-A77E-4761-9225-0298DF808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6087" y="2730410"/>
              <a:ext cx="3677419" cy="5616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Tìm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các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câu văn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tả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người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trong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đoạn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văn</a:t>
              </a:r>
              <a:endParaRPr lang="en-US" altLang="zh-CN" sz="1600" b="1" dirty="0">
                <a:solidFill>
                  <a:schemeClr val="bg1"/>
                </a:solidFill>
                <a:latin typeface="+mn-lt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9339C7E1-D562-445A-A9C8-3CE3125BE9BF}"/>
                </a:ext>
              </a:extLst>
            </p:cNvPr>
            <p:cNvGrpSpPr/>
            <p:nvPr/>
          </p:nvGrpSpPr>
          <p:grpSpPr>
            <a:xfrm>
              <a:off x="4934590" y="2739415"/>
              <a:ext cx="544548" cy="557958"/>
              <a:chOff x="2511588" y="4490525"/>
              <a:chExt cx="544548" cy="557958"/>
            </a:xfrm>
            <a:grpFill/>
          </p:grpSpPr>
          <p:sp>
            <p:nvSpPr>
              <p:cNvPr id="40" name="Rectangle 12">
                <a:extLst>
                  <a:ext uri="{FF2B5EF4-FFF2-40B4-BE49-F238E27FC236}">
                    <a16:creationId xmlns:a16="http://schemas.microsoft.com/office/drawing/2014/main" xmlns="" id="{A165A7AC-1530-46BD-8297-2C3ABFF04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588" y="4490525"/>
                <a:ext cx="544548" cy="5579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400" b="1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41" name="TextBox 109">
                <a:extLst>
                  <a:ext uri="{FF2B5EF4-FFF2-40B4-BE49-F238E27FC236}">
                    <a16:creationId xmlns:a16="http://schemas.microsoft.com/office/drawing/2014/main" xmlns="" id="{B0F6F0A2-2105-48E2-A94E-BE48D1A24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479" y="4508602"/>
                <a:ext cx="377825" cy="438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68562" tIns="34281" rIns="68562" bIns="3428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</p:grpSp>
        <p:sp>
          <p:nvSpPr>
            <p:cNvPr id="31" name="TextBox 115">
              <a:extLst>
                <a:ext uri="{FF2B5EF4-FFF2-40B4-BE49-F238E27FC236}">
                  <a16:creationId xmlns:a16="http://schemas.microsoft.com/office/drawing/2014/main" xmlns="" id="{103DAC84-0AC2-4947-8136-506910F15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3239" y="3475844"/>
              <a:ext cx="3330823" cy="5616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Biết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lập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dàn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ý chi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tiết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cho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bài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văn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tả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người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endParaRPr lang="en-US" altLang="zh-CN" sz="1600" b="1" dirty="0">
                <a:solidFill>
                  <a:schemeClr val="bg1"/>
                </a:solidFill>
                <a:latin typeface="+mn-lt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6098C1A9-AA74-4D88-B5EC-FACA59A3270E}"/>
                </a:ext>
              </a:extLst>
            </p:cNvPr>
            <p:cNvGrpSpPr/>
            <p:nvPr/>
          </p:nvGrpSpPr>
          <p:grpSpPr>
            <a:xfrm>
              <a:off x="4934590" y="3467685"/>
              <a:ext cx="544548" cy="557958"/>
              <a:chOff x="6821980" y="3618561"/>
              <a:chExt cx="544548" cy="557958"/>
            </a:xfrm>
            <a:grpFill/>
          </p:grpSpPr>
          <p:sp>
            <p:nvSpPr>
              <p:cNvPr id="38" name="Rectangle 12">
                <a:extLst>
                  <a:ext uri="{FF2B5EF4-FFF2-40B4-BE49-F238E27FC236}">
                    <a16:creationId xmlns:a16="http://schemas.microsoft.com/office/drawing/2014/main" xmlns="" id="{F3C34E2D-534D-418A-9991-26B6D42A1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980" y="3618561"/>
                <a:ext cx="544548" cy="5579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400" b="1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39" name="TextBox 116">
                <a:extLst>
                  <a:ext uri="{FF2B5EF4-FFF2-40B4-BE49-F238E27FC236}">
                    <a16:creationId xmlns:a16="http://schemas.microsoft.com/office/drawing/2014/main" xmlns="" id="{CF487B56-3D52-4804-A7FF-6181EC25F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3871" y="3635657"/>
                <a:ext cx="377825" cy="438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68562" tIns="34281" rIns="68562" bIns="3428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</p:grpSp>
        <p:sp>
          <p:nvSpPr>
            <p:cNvPr id="34" name="TextBox 117">
              <a:extLst>
                <a:ext uri="{FF2B5EF4-FFF2-40B4-BE49-F238E27FC236}">
                  <a16:creationId xmlns:a16="http://schemas.microsoft.com/office/drawing/2014/main" xmlns="" id="{05734F4D-DA73-4E01-93F2-64ACB76EB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3239" y="4183066"/>
              <a:ext cx="2879438" cy="5616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Yêu văn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học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, nâng cao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khả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năng quan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sát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,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cảm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vi-VN" altLang="zh-CN" sz="1600" b="1" dirty="0" err="1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nhận</a:t>
              </a:r>
              <a:r>
                <a:rPr lang="vi-VN" altLang="zh-CN" sz="1600" b="1" dirty="0">
                  <a:solidFill>
                    <a:schemeClr val="bg1"/>
                  </a:solidFill>
                  <a:latin typeface="+mn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.</a:t>
              </a:r>
              <a:endParaRPr lang="en-US" altLang="zh-CN" sz="1600" b="1" dirty="0">
                <a:solidFill>
                  <a:schemeClr val="bg1"/>
                </a:solidFill>
                <a:latin typeface="+mn-lt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6E75C8D0-7B47-4BA0-AD0D-946A783BD2D2}"/>
                </a:ext>
              </a:extLst>
            </p:cNvPr>
            <p:cNvGrpSpPr/>
            <p:nvPr/>
          </p:nvGrpSpPr>
          <p:grpSpPr>
            <a:xfrm>
              <a:off x="4934590" y="4181653"/>
              <a:ext cx="544548" cy="557958"/>
              <a:chOff x="6821980" y="4497629"/>
              <a:chExt cx="544548" cy="557958"/>
            </a:xfrm>
            <a:grpFill/>
          </p:grpSpPr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xmlns="" id="{62F856A8-DE36-49DE-A0E1-A223B1795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980" y="4497629"/>
                <a:ext cx="544548" cy="5579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400" b="1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37" name="TextBox 118">
                <a:extLst>
                  <a:ext uri="{FF2B5EF4-FFF2-40B4-BE49-F238E27FC236}">
                    <a16:creationId xmlns:a16="http://schemas.microsoft.com/office/drawing/2014/main" xmlns="" id="{0722ECFE-675A-45A7-A580-DD765EB3E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3871" y="4521592"/>
                <a:ext cx="377825" cy="438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68562" tIns="34281" rIns="68562" bIns="3428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endParaRPr>
              </a:p>
            </p:txBody>
          </p:sp>
        </p:grpSp>
      </p:grpSp>
      <p:sp>
        <p:nvSpPr>
          <p:cNvPr id="32" name="文本框 1">
            <a:extLst>
              <a:ext uri="{FF2B5EF4-FFF2-40B4-BE49-F238E27FC236}">
                <a16:creationId xmlns:a16="http://schemas.microsoft.com/office/drawing/2014/main" xmlns="" id="{74C2EB18-30C7-482C-B41B-96705F7D025A}"/>
              </a:ext>
            </a:extLst>
          </p:cNvPr>
          <p:cNvSpPr txBox="1"/>
          <p:nvPr/>
        </p:nvSpPr>
        <p:spPr>
          <a:xfrm>
            <a:off x="2332791" y="1363271"/>
            <a:ext cx="1470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rocante" panose="02000000000000000000" pitchFamily="50" charset="-93"/>
                <a:cs typeface="Helvetica"/>
                <a:sym typeface="+mn-lt"/>
              </a:rPr>
              <a:t>	</a:t>
            </a:r>
          </a:p>
          <a:p>
            <a:pPr algn="ctr">
              <a:defRPr/>
            </a:pPr>
            <a:r>
              <a:rPr lang="vi-VN" altLang="zh-CN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rocante" panose="02000000000000000000" pitchFamily="50" charset="-93"/>
                <a:cs typeface="Helvetica"/>
                <a:sym typeface="+mn-lt"/>
              </a:rPr>
              <a:t>YÊU CẦU CẦN ĐẠT </a:t>
            </a:r>
            <a:endParaRPr lang="zh-CN" altLang="en-US" sz="48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Crocante" panose="02000000000000000000" pitchFamily="50" charset="-93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41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75EB19-19C3-4CEC-A395-919348BC0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29">
            <a:extLst>
              <a:ext uri="{FF2B5EF4-FFF2-40B4-BE49-F238E27FC236}">
                <a16:creationId xmlns:a16="http://schemas.microsoft.com/office/drawing/2014/main" xmlns="" id="{E4939CAB-8144-48CB-87F9-BDF09B6675C7}"/>
              </a:ext>
            </a:extLst>
          </p:cNvPr>
          <p:cNvSpPr txBox="1"/>
          <p:nvPr/>
        </p:nvSpPr>
        <p:spPr>
          <a:xfrm>
            <a:off x="2312236" y="2200216"/>
            <a:ext cx="6476164" cy="28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Hình</a:t>
            </a: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thành</a:t>
            </a: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kiến</a:t>
            </a: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thức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  <p:sp>
        <p:nvSpPr>
          <p:cNvPr id="5" name="文本框 29">
            <a:extLst>
              <a:ext uri="{FF2B5EF4-FFF2-40B4-BE49-F238E27FC236}">
                <a16:creationId xmlns:a16="http://schemas.microsoft.com/office/drawing/2014/main" xmlns="" id="{51C87AB6-5D69-44E1-B759-EAE8675B1F05}"/>
              </a:ext>
            </a:extLst>
          </p:cNvPr>
          <p:cNvSpPr txBox="1"/>
          <p:nvPr/>
        </p:nvSpPr>
        <p:spPr>
          <a:xfrm>
            <a:off x="2422303" y="2200216"/>
            <a:ext cx="6476164" cy="28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Hình</a:t>
            </a: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thành</a:t>
            </a: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kiến</a:t>
            </a: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 </a:t>
            </a:r>
            <a:r>
              <a:rPr kumimoji="0" lang="vi-VN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4DB1BB"/>
                </a:solidFill>
                <a:effectLst/>
                <a:uLnTx/>
                <a:uFillTx/>
                <a:latin typeface="iCiel Crocante" panose="02000000000000000000" pitchFamily="50" charset="-93"/>
                <a:cs typeface="+mn-ea"/>
                <a:sym typeface="+mn-lt"/>
              </a:rPr>
              <a:t>thức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DB1BB"/>
              </a:solidFill>
              <a:effectLst/>
              <a:uLnTx/>
              <a:uFillTx/>
              <a:latin typeface="iCiel Crocante" panose="02000000000000000000" pitchFamily="50" charset="-93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6830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57807A2-4CDC-46A7-9E91-87F388ED2AD6}"/>
              </a:ext>
            </a:extLst>
          </p:cNvPr>
          <p:cNvSpPr/>
          <p:nvPr/>
        </p:nvSpPr>
        <p:spPr>
          <a:xfrm flipV="1">
            <a:off x="0" y="1010192"/>
            <a:ext cx="12190413" cy="45719"/>
          </a:xfrm>
          <a:prstGeom prst="rect">
            <a:avLst/>
          </a:prstGeom>
          <a:solidFill>
            <a:srgbClr val="4DB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xmlns="" id="{32FF5CD6-91BD-4EEF-B978-8D52B2FF8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934" y="290162"/>
            <a:ext cx="358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iCiel Gotham Ultra" pitchFamily="50" charset="-93"/>
                <a:cs typeface="iCiel Gotham Ultra" pitchFamily="50" charset="-93"/>
              </a:rPr>
              <a:t>I. </a:t>
            </a:r>
            <a:r>
              <a:rPr lang="en-US" altLang="en-US" sz="3200" b="1" dirty="0" err="1">
                <a:solidFill>
                  <a:srgbClr val="0000FF"/>
                </a:solidFill>
                <a:latin typeface="iCiel Gotham Ultra" pitchFamily="50" charset="-93"/>
                <a:cs typeface="iCiel Gotham Ultra" pitchFamily="50" charset="-93"/>
              </a:rPr>
              <a:t>Nhận</a:t>
            </a:r>
            <a:r>
              <a:rPr lang="en-US" altLang="en-US" sz="3200" b="1" dirty="0">
                <a:solidFill>
                  <a:srgbClr val="0000FF"/>
                </a:solidFill>
                <a:latin typeface="iCiel Gotham Ultra" pitchFamily="50" charset="-93"/>
                <a:cs typeface="iCiel Gotham Ultra" pitchFamily="50" charset="-93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iCiel Gotham Ultra" pitchFamily="50" charset="-93"/>
                <a:cs typeface="iCiel Gotham Ultra" pitchFamily="50" charset="-93"/>
              </a:rPr>
              <a:t>xét</a:t>
            </a:r>
            <a:r>
              <a:rPr lang="en-US" altLang="en-US" sz="3200" b="1" dirty="0">
                <a:solidFill>
                  <a:srgbClr val="0000FF"/>
                </a:solidFill>
                <a:latin typeface="iCiel Gotham Ultra" pitchFamily="50" charset="-93"/>
                <a:cs typeface="iCiel Gotham Ultra" pitchFamily="50" charset="-93"/>
              </a:rPr>
              <a:t>: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xmlns="" id="{DBA0991D-508C-47C8-AE93-DB9DCB37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34" y="162074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SGK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119).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F9F3F759-DAFC-40AD-9084-F18E1712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34" y="2275111"/>
            <a:ext cx="434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C1481CF6-78BC-4206-B269-E6EE97C4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33" y="3341911"/>
            <a:ext cx="47941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B3DC7A06-C2B1-48B3-9872-89060C5947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725" y="2408898"/>
            <a:ext cx="5822515" cy="415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7177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2A6C794C-6C3B-4118-B2CA-00FA8885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665" y="1449010"/>
            <a:ext cx="939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1.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Xác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định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phần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mở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cho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biết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giả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giới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thiệu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định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tả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bằng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cách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?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94AE1333-3960-4029-833C-63DB46F2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665" y="4695824"/>
            <a:ext cx="100625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Mở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bài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: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giới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thiệu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Hạng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A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Cháng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-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chàng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khoẻ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mạnh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trong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bản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xmlns="" id="{68959112-0858-4DDC-8554-EDA24B33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663" y="2526228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CC9F2FAE-43D7-47D3-8917-BDFE363A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365" y="181541"/>
            <a:ext cx="934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Dựa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vào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bài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văn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trả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lời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câu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hỏi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yêu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cầu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sau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: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xmlns="" id="{97978B78-F1AB-4D57-A81B-BC3FC54964B7}"/>
              </a:ext>
            </a:extLst>
          </p:cNvPr>
          <p:cNvSpPr/>
          <p:nvPr/>
        </p:nvSpPr>
        <p:spPr>
          <a:xfrm flipV="1">
            <a:off x="0" y="1010192"/>
            <a:ext cx="12190413" cy="45719"/>
          </a:xfrm>
          <a:prstGeom prst="rect">
            <a:avLst/>
          </a:prstGeom>
          <a:solidFill>
            <a:srgbClr val="4DB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1896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57807A2-4CDC-46A7-9E91-87F388ED2AD6}"/>
              </a:ext>
            </a:extLst>
          </p:cNvPr>
          <p:cNvSpPr/>
          <p:nvPr/>
        </p:nvSpPr>
        <p:spPr>
          <a:xfrm flipV="1">
            <a:off x="0" y="1010192"/>
            <a:ext cx="12190413" cy="45719"/>
          </a:xfrm>
          <a:prstGeom prst="rect">
            <a:avLst/>
          </a:prstGeom>
          <a:solidFill>
            <a:srgbClr val="4DB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xmlns="" id="{355F27C4-EFC6-45F6-9243-F5AB061D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797" y="1213895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7E1F2AC5-D16B-437D-9D05-AA96A90A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64" y="4276182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92738A25-B86E-45AE-A27C-FD6757B1B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197" y="46564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xmlns="" id="{01F2E2F6-634E-4037-9B0C-4607804F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64" y="5817341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tả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xmlns="" id="{B8C1D15D-7D92-4C11-B654-D5F5B323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397" y="5194901"/>
            <a:ext cx="218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1D9891C1-5238-4A0D-BE8C-B8CD89D28147}"/>
              </a:ext>
            </a:extLst>
          </p:cNvPr>
          <p:cNvSpPr>
            <a:spLocks/>
          </p:cNvSpPr>
          <p:nvPr/>
        </p:nvSpPr>
        <p:spPr bwMode="auto">
          <a:xfrm>
            <a:off x="1819464" y="3394314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xmlns="" id="{164719EB-F57A-4CE3-A7C8-A0305EAC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797" y="1671095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6030A340-CECB-407E-B1B9-07900DAE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432" y="257741"/>
            <a:ext cx="934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Dựa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vào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bài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văn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trả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lời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câu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hỏi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yêu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cầu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sau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: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28" name="Mũi tên: Phải Có Khía 27">
            <a:extLst>
              <a:ext uri="{FF2B5EF4-FFF2-40B4-BE49-F238E27FC236}">
                <a16:creationId xmlns:a16="http://schemas.microsoft.com/office/drawing/2014/main" xmlns="" id="{FBDE9704-082E-4156-8EE4-94134366E4EF}"/>
              </a:ext>
            </a:extLst>
          </p:cNvPr>
          <p:cNvSpPr/>
          <p:nvPr/>
        </p:nvSpPr>
        <p:spPr>
          <a:xfrm>
            <a:off x="4096997" y="5319742"/>
            <a:ext cx="778934" cy="353370"/>
          </a:xfrm>
          <a:prstGeom prst="notch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3908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5.3|11.4|1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1|5.2|1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9|7.7|3.7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6|9.6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3|6.8|3.7|2.9|4.8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7|4.9|8.2|10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3.2|0.8|2.7|0.9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|6.2|0.9|7.1|2.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1574</Words>
  <Application>Microsoft Office PowerPoint</Application>
  <PresentationFormat>Custom</PresentationFormat>
  <Paragraphs>143</Paragraphs>
  <Slides>24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千图网拥有20W+精美PPT模板 更多PPT模板下载至：www.58pic.com/office/ppt​​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</cp:lastModifiedBy>
  <cp:revision>216</cp:revision>
  <dcterms:created xsi:type="dcterms:W3CDTF">2018-02-23T07:21:57Z</dcterms:created>
  <dcterms:modified xsi:type="dcterms:W3CDTF">2021-11-27T13:56:16Z</dcterms:modified>
</cp:coreProperties>
</file>